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AU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3239368" cy="2292672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AU" b="1" dirty="0" smtClean="0"/>
              <a:t>W</a:t>
            </a:r>
            <a:r>
              <a:rPr lang="en-A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b="1" dirty="0" smtClean="0"/>
              <a:t>A</a:t>
            </a:r>
            <a:r>
              <a:rPr lang="en-A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b="1" dirty="0" smtClean="0"/>
              <a:t>L</a:t>
            </a:r>
            <a:r>
              <a:rPr lang="en-A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earning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b="1" dirty="0" smtClean="0"/>
              <a:t>T</a:t>
            </a:r>
            <a:r>
              <a:rPr lang="en-A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</a:t>
            </a:r>
            <a:endParaRPr lang="en-A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55576" y="3717032"/>
            <a:ext cx="2808312" cy="2292672"/>
          </a:xfrm>
          <a:prstGeom prst="rect">
            <a:avLst/>
          </a:prstGeom>
        </p:spPr>
        <p:txBody>
          <a:bodyPr vert="horz" anchor="t">
            <a:normAutofit fontScale="92500" lnSpcReduction="20000"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</a:t>
            </a:r>
            <a:r>
              <a:rPr kumimoji="0" lang="en-A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hat</a:t>
            </a:r>
          </a:p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A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’m</a:t>
            </a:r>
          </a:p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</a:t>
            </a:r>
            <a:r>
              <a:rPr kumimoji="0" lang="en-A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ooking</a:t>
            </a:r>
          </a:p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</a:t>
            </a:r>
            <a:r>
              <a:rPr kumimoji="0" lang="en-A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or</a:t>
            </a:r>
            <a:endParaRPr kumimoji="0" lang="en-AU" sz="44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1124744"/>
            <a:ext cx="33123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latin typeface="Bookman Old Style" pitchFamily="18" charset="0"/>
              </a:rPr>
              <a:t>- </a:t>
            </a:r>
            <a:r>
              <a:rPr lang="en-AU" sz="2000" dirty="0" smtClean="0">
                <a:latin typeface="Bookman Old Style" pitchFamily="18" charset="0"/>
              </a:rPr>
              <a:t>Differentiate between </a:t>
            </a:r>
            <a:r>
              <a:rPr lang="en-AU" sz="2000" dirty="0">
                <a:latin typeface="Bookman Old Style" pitchFamily="18" charset="0"/>
              </a:rPr>
              <a:t>simple and compound interest</a:t>
            </a:r>
          </a:p>
          <a:p>
            <a:r>
              <a:rPr lang="en-AU" sz="2000" dirty="0">
                <a:latin typeface="Bookman Old Style" pitchFamily="18" charset="0"/>
              </a:rPr>
              <a:t>- </a:t>
            </a:r>
            <a:r>
              <a:rPr lang="en-AU" sz="2000" dirty="0" smtClean="0">
                <a:latin typeface="Bookman Old Style" pitchFamily="18" charset="0"/>
              </a:rPr>
              <a:t>Calculate </a:t>
            </a:r>
            <a:r>
              <a:rPr lang="en-AU" sz="2000" dirty="0">
                <a:latin typeface="Bookman Old Style" pitchFamily="18" charset="0"/>
              </a:rPr>
              <a:t>compound </a:t>
            </a:r>
            <a:r>
              <a:rPr lang="en-AU" sz="2000" dirty="0" smtClean="0">
                <a:latin typeface="Bookman Old Style" pitchFamily="18" charset="0"/>
              </a:rPr>
              <a:t>interest using a formula</a:t>
            </a:r>
            <a:endParaRPr lang="en-AU" sz="2000" dirty="0"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4149080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Bookman Old Style" pitchFamily="18" charset="0"/>
              </a:rPr>
              <a:t>- The correct use of online digital resources</a:t>
            </a:r>
            <a:endParaRPr lang="en-AU" dirty="0">
              <a:latin typeface="Bookman Old Style" pitchFamily="18" charset="0"/>
            </a:endParaRPr>
          </a:p>
          <a:p>
            <a:endParaRPr lang="en-A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>
                <a:solidFill>
                  <a:srgbClr val="0070C0"/>
                </a:solidFill>
              </a:rPr>
              <a:t>Simple Interest</a:t>
            </a:r>
            <a:endParaRPr lang="en-AU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2458616" cy="4572000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AU" dirty="0" smtClean="0"/>
              <a:t>Interest </a:t>
            </a:r>
          </a:p>
          <a:p>
            <a:endParaRPr lang="en-AU" dirty="0" smtClean="0"/>
          </a:p>
          <a:p>
            <a:r>
              <a:rPr lang="en-AU" dirty="0" smtClean="0"/>
              <a:t>Principal </a:t>
            </a:r>
          </a:p>
          <a:p>
            <a:endParaRPr lang="en-AU" dirty="0" smtClean="0"/>
          </a:p>
          <a:p>
            <a:r>
              <a:rPr lang="en-AU" dirty="0" smtClean="0"/>
              <a:t>Rate </a:t>
            </a:r>
          </a:p>
          <a:p>
            <a:endParaRPr lang="en-AU" dirty="0" smtClean="0"/>
          </a:p>
          <a:p>
            <a:r>
              <a:rPr lang="en-AU" dirty="0" smtClean="0"/>
              <a:t>Time 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1988840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– is the total </a:t>
            </a:r>
            <a:r>
              <a:rPr lang="en-AU" sz="2000" dirty="0" smtClean="0"/>
              <a:t>amount</a:t>
            </a:r>
            <a:r>
              <a:rPr lang="en-AU" sz="2000" dirty="0" smtClean="0"/>
              <a:t> </a:t>
            </a:r>
            <a:r>
              <a:rPr lang="en-AU" sz="2000" dirty="0" smtClean="0"/>
              <a:t>of interest </a:t>
            </a:r>
            <a:r>
              <a:rPr lang="en-AU" sz="2000" dirty="0" smtClean="0"/>
              <a:t>paid or received.</a:t>
            </a:r>
            <a:endParaRPr lang="en-AU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131840" y="2996952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– is the amount </a:t>
            </a:r>
            <a:r>
              <a:rPr lang="en-AU" sz="2000" dirty="0" smtClean="0"/>
              <a:t>invested </a:t>
            </a:r>
            <a:r>
              <a:rPr lang="en-AU" sz="2000" dirty="0" smtClean="0"/>
              <a:t>or </a:t>
            </a:r>
            <a:r>
              <a:rPr lang="en-AU" sz="2000" dirty="0" smtClean="0"/>
              <a:t>borrowed.</a:t>
            </a:r>
            <a:endParaRPr lang="en-AU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059832" y="4077072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– is the </a:t>
            </a:r>
            <a:r>
              <a:rPr lang="en-AU" sz="2000" dirty="0" smtClean="0"/>
              <a:t>annual percentage </a:t>
            </a:r>
            <a:r>
              <a:rPr lang="en-AU" sz="2000" dirty="0" smtClean="0"/>
              <a:t>of the </a:t>
            </a:r>
            <a:r>
              <a:rPr lang="en-AU" sz="2000" dirty="0" smtClean="0"/>
              <a:t>principal that is charged or paid to you.</a:t>
            </a:r>
            <a:endParaRPr lang="en-AU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131840" y="5301208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– is the time in years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691680" y="5949280"/>
                <a:ext cx="561662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500" dirty="0" smtClean="0"/>
                  <a:t>Simple interest formula is  </a:t>
                </a:r>
                <a14:m>
                  <m:oMath xmlns:m="http://schemas.openxmlformats.org/officeDocument/2006/math">
                    <m:r>
                      <a:rPr lang="en-AU" sz="2500" b="0" i="1" smtClean="0">
                        <a:latin typeface="Cambria Math"/>
                      </a:rPr>
                      <m:t>𝐼</m:t>
                    </m:r>
                    <m:r>
                      <a:rPr lang="en-AU" sz="2500" b="0" i="1" smtClean="0">
                        <a:latin typeface="Cambria Math"/>
                      </a:rPr>
                      <m:t>=</m:t>
                    </m:r>
                    <m:r>
                      <a:rPr lang="en-AU" sz="2500" b="0" i="1" smtClean="0">
                        <a:latin typeface="Cambria Math"/>
                      </a:rPr>
                      <m:t>𝑃𝑟𝑡</m:t>
                    </m:r>
                  </m:oMath>
                </a14:m>
                <a:endParaRPr lang="en-AU" sz="25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949280"/>
                <a:ext cx="5616624" cy="477054"/>
              </a:xfrm>
              <a:prstGeom prst="rect">
                <a:avLst/>
              </a:prstGeom>
              <a:blipFill rotWithShape="1">
                <a:blip r:embed="rId2"/>
                <a:stretch>
                  <a:fillRect l="-1846" t="-10256" b="-2948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776288"/>
            <a:ext cx="8640960" cy="1470025"/>
          </a:xfrm>
        </p:spPr>
        <p:txBody>
          <a:bodyPr anchor="ctr"/>
          <a:lstStyle/>
          <a:p>
            <a:pPr algn="l"/>
            <a:r>
              <a:rPr lang="en-A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Compound Interest Formula</a:t>
            </a:r>
            <a:endParaRPr lang="en-A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8062912" cy="1250728"/>
          </a:xfrm>
        </p:spPr>
        <p:txBody>
          <a:bodyPr anchor="ctr">
            <a:normAutofit/>
          </a:bodyPr>
          <a:lstStyle/>
          <a:p>
            <a:pPr algn="ctr"/>
            <a:r>
              <a:rPr lang="en-AU" sz="2500" b="1" dirty="0" smtClean="0">
                <a:solidFill>
                  <a:schemeClr val="tx2">
                    <a:lumMod val="75000"/>
                  </a:schemeClr>
                </a:solidFill>
              </a:rPr>
              <a:t>Compound Interest is repetitive simple interest</a:t>
            </a:r>
            <a:endParaRPr lang="en-AU" sz="2500" b="1" dirty="0">
              <a:solidFill>
                <a:schemeClr val="tx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2267744" y="4077072"/>
                <a:ext cx="504056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sz="5400" b="0" i="1" smtClean="0">
                          <a:latin typeface="Cambria Math"/>
                        </a:rPr>
                        <m:t>𝐴</m:t>
                      </m:r>
                      <m:r>
                        <a:rPr lang="en-AU" sz="5400" b="0" i="1" smtClean="0">
                          <a:latin typeface="Cambria Math"/>
                        </a:rPr>
                        <m:t>=</m:t>
                      </m:r>
                      <m:r>
                        <a:rPr lang="en-AU" sz="5400" b="0" i="1" smtClean="0">
                          <a:latin typeface="Cambria Math"/>
                        </a:rPr>
                        <m:t>𝑃</m:t>
                      </m:r>
                      <m:r>
                        <a:rPr lang="en-AU" sz="5400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AU" sz="5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AU" sz="5400" b="0" i="1" smtClean="0">
                              <a:latin typeface="Cambria Math"/>
                            </a:rPr>
                            <m:t>(1+</m:t>
                          </m:r>
                          <m:r>
                            <a:rPr lang="en-AU" sz="5400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AU" sz="5400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AU" sz="5400" b="0" i="1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AU" sz="54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077072"/>
                <a:ext cx="5040560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583668" y="5301207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AU" dirty="0" smtClean="0"/>
              <a:t>Where A = amount accumulated </a:t>
            </a:r>
            <a:r>
              <a:rPr lang="en-AU" dirty="0" smtClean="0"/>
              <a:t>after n periods.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AU" dirty="0" smtClean="0"/>
              <a:t>Where </a:t>
            </a:r>
            <a:r>
              <a:rPr lang="en-AU" dirty="0" smtClean="0"/>
              <a:t>interest is compounded </a:t>
            </a:r>
            <a:r>
              <a:rPr lang="en-AU" dirty="0" smtClean="0"/>
              <a:t>annually</a:t>
            </a:r>
            <a:r>
              <a:rPr lang="en-AU" dirty="0"/>
              <a:t>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115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Verve</vt:lpstr>
      <vt:lpstr>We Are Learning To</vt:lpstr>
      <vt:lpstr>Simple Interest</vt:lpstr>
      <vt:lpstr>Compound Interest Formula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Are Learning To</dc:title>
  <dc:creator>Jillian</dc:creator>
  <cp:lastModifiedBy>Tuppy</cp:lastModifiedBy>
  <cp:revision>11</cp:revision>
  <dcterms:created xsi:type="dcterms:W3CDTF">2011-11-08T02:00:59Z</dcterms:created>
  <dcterms:modified xsi:type="dcterms:W3CDTF">2011-11-14T05:43:41Z</dcterms:modified>
</cp:coreProperties>
</file>