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08E78C90-703E-4A4C-B446-41563E7B5F58}" type="datetimeFigureOut">
              <a:rPr lang="en-AU" smtClean="0"/>
              <a:pPr/>
              <a:t>14/11/2011</a:t>
            </a:fld>
            <a:endParaRPr lang="en-AU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AU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EEE9BC25-58CD-46F7-B1B9-36B9CB8A4964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78C90-703E-4A4C-B446-41563E7B5F58}" type="datetimeFigureOut">
              <a:rPr lang="en-AU" smtClean="0"/>
              <a:pPr/>
              <a:t>14/11/2011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E9BC25-58CD-46F7-B1B9-36B9CB8A4964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78C90-703E-4A4C-B446-41563E7B5F58}" type="datetimeFigureOut">
              <a:rPr lang="en-AU" smtClean="0"/>
              <a:pPr/>
              <a:t>14/11/2011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E9BC25-58CD-46F7-B1B9-36B9CB8A4964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08E78C90-703E-4A4C-B446-41563E7B5F58}" type="datetimeFigureOut">
              <a:rPr lang="en-AU" smtClean="0"/>
              <a:pPr/>
              <a:t>14/11/2011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E9BC25-58CD-46F7-B1B9-36B9CB8A4964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08E78C90-703E-4A4C-B446-41563E7B5F58}" type="datetimeFigureOut">
              <a:rPr lang="en-AU" smtClean="0"/>
              <a:pPr/>
              <a:t>14/11/2011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EEE9BC25-58CD-46F7-B1B9-36B9CB8A4964}" type="slidenum">
              <a:rPr lang="en-AU" smtClean="0"/>
              <a:pPr/>
              <a:t>‹#›</a:t>
            </a:fld>
            <a:endParaRPr lang="en-AU" dirty="0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08E78C90-703E-4A4C-B446-41563E7B5F58}" type="datetimeFigureOut">
              <a:rPr lang="en-AU" smtClean="0"/>
              <a:pPr/>
              <a:t>14/11/2011</a:t>
            </a:fld>
            <a:endParaRPr lang="en-A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EEE9BC25-58CD-46F7-B1B9-36B9CB8A4964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08E78C90-703E-4A4C-B446-41563E7B5F58}" type="datetimeFigureOut">
              <a:rPr lang="en-AU" smtClean="0"/>
              <a:pPr/>
              <a:t>14/11/2011</a:t>
            </a:fld>
            <a:endParaRPr lang="en-A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A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EEE9BC25-58CD-46F7-B1B9-36B9CB8A4964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78C90-703E-4A4C-B446-41563E7B5F58}" type="datetimeFigureOut">
              <a:rPr lang="en-AU" smtClean="0"/>
              <a:pPr/>
              <a:t>14/11/2011</a:t>
            </a:fld>
            <a:endParaRPr lang="en-A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E9BC25-58CD-46F7-B1B9-36B9CB8A4964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08E78C90-703E-4A4C-B446-41563E7B5F58}" type="datetimeFigureOut">
              <a:rPr lang="en-AU" smtClean="0"/>
              <a:pPr/>
              <a:t>14/11/2011</a:t>
            </a:fld>
            <a:endParaRPr lang="en-A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EEE9BC25-58CD-46F7-B1B9-36B9CB8A4964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08E78C90-703E-4A4C-B446-41563E7B5F58}" type="datetimeFigureOut">
              <a:rPr lang="en-AU" smtClean="0"/>
              <a:pPr/>
              <a:t>14/11/2011</a:t>
            </a:fld>
            <a:endParaRPr lang="en-A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EEE9BC25-58CD-46F7-B1B9-36B9CB8A4964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08E78C90-703E-4A4C-B446-41563E7B5F58}" type="datetimeFigureOut">
              <a:rPr lang="en-AU" smtClean="0"/>
              <a:pPr/>
              <a:t>14/11/2011</a:t>
            </a:fld>
            <a:endParaRPr lang="en-A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EEE9BC25-58CD-46F7-B1B9-36B9CB8A4964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08E78C90-703E-4A4C-B446-41563E7B5F58}" type="datetimeFigureOut">
              <a:rPr lang="en-AU" smtClean="0"/>
              <a:pPr/>
              <a:t>14/11/2011</a:t>
            </a:fld>
            <a:endParaRPr lang="en-A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AU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EEE9BC25-58CD-46F7-B1B9-36B9CB8A4964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3239368" cy="2292672"/>
          </a:xfrm>
        </p:spPr>
        <p:txBody>
          <a:bodyPr anchor="t">
            <a:normAutofit fontScale="90000"/>
          </a:bodyPr>
          <a:lstStyle/>
          <a:p>
            <a:pPr algn="l"/>
            <a:r>
              <a:rPr lang="en-AU" b="1" dirty="0" smtClean="0"/>
              <a:t>W</a:t>
            </a:r>
            <a:r>
              <a:rPr lang="en-AU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e</a:t>
            </a:r>
            <a:r>
              <a:rPr lang="en-AU" dirty="0" smtClean="0"/>
              <a:t/>
            </a:r>
            <a:br>
              <a:rPr lang="en-AU" dirty="0" smtClean="0"/>
            </a:br>
            <a:r>
              <a:rPr lang="en-AU" b="1" dirty="0" smtClean="0"/>
              <a:t>A</a:t>
            </a:r>
            <a:r>
              <a:rPr lang="en-AU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re</a:t>
            </a:r>
            <a:r>
              <a:rPr lang="en-AU" dirty="0" smtClean="0"/>
              <a:t/>
            </a:r>
            <a:br>
              <a:rPr lang="en-AU" dirty="0" smtClean="0"/>
            </a:br>
            <a:r>
              <a:rPr lang="en-AU" b="1" dirty="0" smtClean="0"/>
              <a:t>L</a:t>
            </a:r>
            <a:r>
              <a:rPr lang="en-AU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earning</a:t>
            </a:r>
            <a:r>
              <a:rPr lang="en-AU" dirty="0" smtClean="0"/>
              <a:t/>
            </a:r>
            <a:br>
              <a:rPr lang="en-AU" dirty="0" smtClean="0"/>
            </a:br>
            <a:r>
              <a:rPr lang="en-AU" b="1" dirty="0" smtClean="0"/>
              <a:t>T</a:t>
            </a:r>
            <a:r>
              <a:rPr lang="en-AU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o</a:t>
            </a:r>
            <a:endParaRPr lang="en-AU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755576" y="3717032"/>
            <a:ext cx="2808312" cy="2292672"/>
          </a:xfrm>
          <a:prstGeom prst="rect">
            <a:avLst/>
          </a:prstGeom>
        </p:spPr>
        <p:txBody>
          <a:bodyPr vert="horz" anchor="t">
            <a:normAutofit fontScale="92500" lnSpcReduction="20000"/>
          </a:bodyPr>
          <a:lstStyle/>
          <a:p>
            <a:pPr marL="484632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4400" b="1" i="0" u="none" strike="noStrike" kern="1200" cap="none" spc="0" normalizeH="0" baseline="0" noProof="0" dirty="0" smtClean="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chemeClr val="accent1">
                    <a:tint val="83000"/>
                    <a:satMod val="150000"/>
                  </a:schemeClr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W</a:t>
            </a:r>
            <a:r>
              <a:rPr kumimoji="0" lang="en-AU" sz="4400" b="0" i="0" u="none" strike="noStrike" kern="1200" cap="none" spc="0" normalizeH="0" baseline="0" noProof="0" dirty="0" smtClean="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hat</a:t>
            </a:r>
          </a:p>
          <a:p>
            <a:pPr marL="484632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4400" b="1" i="0" u="none" strike="noStrike" kern="1200" cap="none" spc="0" normalizeH="0" baseline="0" noProof="0" dirty="0" smtClean="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chemeClr val="accent1">
                    <a:tint val="83000"/>
                    <a:satMod val="150000"/>
                  </a:schemeClr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I</a:t>
            </a:r>
            <a:r>
              <a:rPr kumimoji="0" lang="en-AU" sz="4400" b="0" i="0" u="none" strike="noStrike" kern="1200" cap="none" spc="0" normalizeH="0" baseline="0" noProof="0" dirty="0" smtClean="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’m</a:t>
            </a:r>
          </a:p>
          <a:p>
            <a:pPr marL="484632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4400" b="1" i="0" u="none" strike="noStrike" kern="1200" cap="none" spc="0" normalizeH="0" baseline="0" noProof="0" dirty="0" smtClean="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chemeClr val="accent1">
                    <a:tint val="83000"/>
                    <a:satMod val="150000"/>
                  </a:schemeClr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L</a:t>
            </a:r>
            <a:r>
              <a:rPr kumimoji="0" lang="en-AU" sz="4400" b="0" i="0" u="none" strike="noStrike" kern="1200" cap="none" spc="0" normalizeH="0" baseline="0" noProof="0" dirty="0" smtClean="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ooking</a:t>
            </a:r>
          </a:p>
          <a:p>
            <a:pPr marL="484632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4400" b="1" i="0" u="none" strike="noStrike" kern="1200" cap="none" spc="0" normalizeH="0" baseline="0" noProof="0" dirty="0" smtClean="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chemeClr val="accent1">
                    <a:tint val="83000"/>
                    <a:satMod val="150000"/>
                  </a:schemeClr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F</a:t>
            </a:r>
            <a:r>
              <a:rPr kumimoji="0" lang="en-AU" sz="4400" b="0" i="0" u="none" strike="noStrike" kern="1200" cap="none" spc="0" normalizeH="0" baseline="0" noProof="0" dirty="0" smtClean="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or</a:t>
            </a:r>
            <a:endParaRPr kumimoji="0" lang="en-AU" sz="4400" b="0" i="0" u="none" strike="noStrike" kern="1200" cap="none" spc="0" normalizeH="0" baseline="0" noProof="0" dirty="0">
              <a:ln w="6350">
                <a:solidFill>
                  <a:schemeClr val="accent1">
                    <a:shade val="43000"/>
                  </a:schemeClr>
                </a:solidFill>
              </a:ln>
              <a:solidFill>
                <a:schemeClr val="accent1">
                  <a:lumMod val="60000"/>
                  <a:lumOff val="40000"/>
                </a:schemeClr>
              </a:solidFill>
              <a:effectLst>
                <a:outerShdw blurRad="26000" dist="26000" dir="145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283968" y="1124744"/>
            <a:ext cx="331236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dirty="0">
                <a:latin typeface="Bookman Old Style" pitchFamily="18" charset="0"/>
              </a:rPr>
              <a:t>- </a:t>
            </a:r>
            <a:r>
              <a:rPr lang="en-AU" sz="2000" dirty="0" smtClean="0">
                <a:latin typeface="Bookman Old Style" pitchFamily="18" charset="0"/>
              </a:rPr>
              <a:t>Differentiate between </a:t>
            </a:r>
            <a:r>
              <a:rPr lang="en-AU" sz="2000" dirty="0">
                <a:latin typeface="Bookman Old Style" pitchFamily="18" charset="0"/>
              </a:rPr>
              <a:t>simple and compound interest</a:t>
            </a:r>
          </a:p>
          <a:p>
            <a:r>
              <a:rPr lang="en-AU" sz="2000" dirty="0">
                <a:latin typeface="Bookman Old Style" pitchFamily="18" charset="0"/>
              </a:rPr>
              <a:t>- </a:t>
            </a:r>
            <a:r>
              <a:rPr lang="en-AU" sz="2000" dirty="0" smtClean="0">
                <a:latin typeface="Bookman Old Style" pitchFamily="18" charset="0"/>
              </a:rPr>
              <a:t>Calculate </a:t>
            </a:r>
            <a:r>
              <a:rPr lang="en-AU" sz="2000" dirty="0">
                <a:latin typeface="Bookman Old Style" pitchFamily="18" charset="0"/>
              </a:rPr>
              <a:t>compound </a:t>
            </a:r>
            <a:r>
              <a:rPr lang="en-AU" sz="2000" dirty="0" smtClean="0">
                <a:latin typeface="Bookman Old Style" pitchFamily="18" charset="0"/>
              </a:rPr>
              <a:t>interest using a formula</a:t>
            </a:r>
            <a:endParaRPr lang="en-AU" sz="2000" dirty="0">
              <a:latin typeface="Bookman Old Style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355976" y="4149080"/>
            <a:ext cx="33123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>
                <a:latin typeface="Bookman Old Style" pitchFamily="18" charset="0"/>
              </a:rPr>
              <a:t>- The correct use of online digital resources</a:t>
            </a:r>
            <a:endParaRPr lang="en-AU" dirty="0">
              <a:latin typeface="Bookman Old Style" pitchFamily="18" charset="0"/>
            </a:endParaRPr>
          </a:p>
          <a:p>
            <a:endParaRPr lang="en-AU" dirty="0"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AU" dirty="0" smtClean="0">
                <a:solidFill>
                  <a:srgbClr val="0070C0"/>
                </a:solidFill>
              </a:rPr>
              <a:t>Simple Interest</a:t>
            </a:r>
            <a:endParaRPr lang="en-AU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2458616" cy="4572000"/>
          </a:xfr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/>
          <a:lstStyle/>
          <a:p>
            <a:r>
              <a:rPr lang="en-AU" dirty="0" smtClean="0"/>
              <a:t>Interest </a:t>
            </a:r>
          </a:p>
          <a:p>
            <a:endParaRPr lang="en-AU" dirty="0" smtClean="0"/>
          </a:p>
          <a:p>
            <a:r>
              <a:rPr lang="en-AU" dirty="0" smtClean="0"/>
              <a:t>Principal </a:t>
            </a:r>
          </a:p>
          <a:p>
            <a:endParaRPr lang="en-AU" dirty="0" smtClean="0"/>
          </a:p>
          <a:p>
            <a:r>
              <a:rPr lang="en-AU" dirty="0" smtClean="0"/>
              <a:t>Rate </a:t>
            </a:r>
          </a:p>
          <a:p>
            <a:endParaRPr lang="en-AU" dirty="0" smtClean="0"/>
          </a:p>
          <a:p>
            <a:r>
              <a:rPr lang="en-AU" dirty="0" smtClean="0"/>
              <a:t>Time </a:t>
            </a:r>
            <a:endParaRPr lang="en-AU" dirty="0"/>
          </a:p>
        </p:txBody>
      </p:sp>
      <p:sp>
        <p:nvSpPr>
          <p:cNvPr id="4" name="TextBox 3"/>
          <p:cNvSpPr txBox="1"/>
          <p:nvPr/>
        </p:nvSpPr>
        <p:spPr>
          <a:xfrm>
            <a:off x="2987824" y="1988840"/>
            <a:ext cx="56886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dirty="0" smtClean="0"/>
              <a:t>– is the total number of interest paid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131840" y="2996952"/>
            <a:ext cx="54726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dirty="0" smtClean="0"/>
              <a:t>– is the amount lent or borrowed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059832" y="4293096"/>
            <a:ext cx="57606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dirty="0" smtClean="0"/>
              <a:t>– is the percentage of the principal charged as interest each year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131840" y="5301208"/>
            <a:ext cx="55446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dirty="0" smtClean="0"/>
              <a:t>– is the time in years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1691680" y="5949280"/>
                <a:ext cx="5616624" cy="4770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AU" sz="2500" dirty="0" smtClean="0"/>
                  <a:t>Simple interest formula is  </a:t>
                </a:r>
                <a14:m>
                  <m:oMath xmlns:m="http://schemas.openxmlformats.org/officeDocument/2006/math">
                    <m:r>
                      <a:rPr lang="en-AU" sz="2500" b="0" i="1" smtClean="0">
                        <a:latin typeface="Cambria Math"/>
                      </a:rPr>
                      <m:t>𝐼</m:t>
                    </m:r>
                    <m:r>
                      <a:rPr lang="en-AU" sz="2500" b="0" i="1" smtClean="0">
                        <a:latin typeface="Cambria Math"/>
                      </a:rPr>
                      <m:t>=</m:t>
                    </m:r>
                    <m:r>
                      <a:rPr lang="en-AU" sz="2500" b="0" i="1" smtClean="0">
                        <a:latin typeface="Cambria Math"/>
                      </a:rPr>
                      <m:t>𝑃𝑟𝑡</m:t>
                    </m:r>
                  </m:oMath>
                </a14:m>
                <a:endParaRPr lang="en-AU" sz="2500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91680" y="5949280"/>
                <a:ext cx="5616624" cy="477054"/>
              </a:xfrm>
              <a:prstGeom prst="rect">
                <a:avLst/>
              </a:prstGeom>
              <a:blipFill rotWithShape="1">
                <a:blip r:embed="rId2"/>
                <a:stretch>
                  <a:fillRect l="-1846" t="-10256" b="-29487"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/>
      <p:bldP spid="5" grpId="0"/>
      <p:bldP spid="6" grpId="0"/>
      <p:bldP spid="7" grpId="0"/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9512" y="776288"/>
            <a:ext cx="8640960" cy="1470025"/>
          </a:xfrm>
        </p:spPr>
        <p:txBody>
          <a:bodyPr anchor="ctr"/>
          <a:lstStyle/>
          <a:p>
            <a:pPr algn="l"/>
            <a:r>
              <a:rPr lang="en-AU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Compound Interest Formula</a:t>
            </a:r>
            <a:endParaRPr lang="en-AU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55576" y="2276872"/>
            <a:ext cx="8062912" cy="1250728"/>
          </a:xfrm>
        </p:spPr>
        <p:txBody>
          <a:bodyPr anchor="ctr">
            <a:normAutofit/>
          </a:bodyPr>
          <a:lstStyle/>
          <a:p>
            <a:pPr algn="ctr"/>
            <a:r>
              <a:rPr lang="en-AU" sz="2500" b="1" dirty="0" smtClean="0">
                <a:solidFill>
                  <a:schemeClr val="tx2">
                    <a:lumMod val="75000"/>
                  </a:schemeClr>
                </a:solidFill>
              </a:rPr>
              <a:t>Compound Interest is repetitive simple interest</a:t>
            </a:r>
            <a:endParaRPr lang="en-AU" sz="2500" b="1" dirty="0">
              <a:solidFill>
                <a:schemeClr val="tx2">
                  <a:lumMod val="75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2267744" y="4077072"/>
                <a:ext cx="5040560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AU" sz="5400" b="0" i="1" smtClean="0">
                          <a:latin typeface="Cambria Math"/>
                        </a:rPr>
                        <m:t>𝐼</m:t>
                      </m:r>
                      <m:r>
                        <a:rPr lang="en-AU" sz="5400" b="0" i="1" smtClean="0">
                          <a:latin typeface="Cambria Math"/>
                        </a:rPr>
                        <m:t>=</m:t>
                      </m:r>
                      <m:r>
                        <a:rPr lang="en-AU" sz="5400" b="0" i="1" smtClean="0">
                          <a:latin typeface="Cambria Math"/>
                        </a:rPr>
                        <m:t>𝑃</m:t>
                      </m:r>
                      <m:r>
                        <a:rPr lang="en-AU" sz="5400" b="0" i="1" smtClean="0">
                          <a:latin typeface="Cambria Math"/>
                        </a:rPr>
                        <m:t> </m:t>
                      </m:r>
                      <m:sSup>
                        <m:sSupPr>
                          <m:ctrlPr>
                            <a:rPr lang="en-AU" sz="5400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AU" sz="5400" b="0" i="1" smtClean="0">
                              <a:latin typeface="Cambria Math"/>
                            </a:rPr>
                            <m:t>(1+</m:t>
                          </m:r>
                          <m:r>
                            <a:rPr lang="en-AU" sz="5400" b="0" i="1" smtClean="0">
                              <a:latin typeface="Cambria Math"/>
                            </a:rPr>
                            <m:t>𝑟</m:t>
                          </m:r>
                          <m:r>
                            <a:rPr lang="en-AU" sz="5400" b="0" i="1" smtClean="0">
                              <a:latin typeface="Cambria Math"/>
                            </a:rPr>
                            <m:t>)</m:t>
                          </m:r>
                        </m:e>
                        <m:sup>
                          <m:r>
                            <a:rPr lang="en-AU" sz="5400" b="0" i="1" smtClean="0">
                              <a:latin typeface="Cambria Math"/>
                            </a:rPr>
                            <m:t>𝑡</m:t>
                          </m:r>
                        </m:sup>
                      </m:sSup>
                    </m:oMath>
                  </m:oMathPara>
                </a14:m>
                <a:endParaRPr lang="en-AU" sz="5400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67744" y="4077072"/>
                <a:ext cx="5040560" cy="92333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/>
          <p:cNvSpPr txBox="1"/>
          <p:nvPr/>
        </p:nvSpPr>
        <p:spPr>
          <a:xfrm>
            <a:off x="2267744" y="5301208"/>
            <a:ext cx="51845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(Where interest is compounded annually.)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/>
      <p:bldP spid="6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66</TotalTime>
  <Words>99</Words>
  <Application>Microsoft Office PowerPoint</Application>
  <PresentationFormat>On-screen Show (4:3)</PresentationFormat>
  <Paragraphs>25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Verve</vt:lpstr>
      <vt:lpstr>We Are Learning To</vt:lpstr>
      <vt:lpstr>Simple Interest</vt:lpstr>
      <vt:lpstr>Compound Interest Formula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 Are Learning To</dc:title>
  <dc:creator>Jillian</dc:creator>
  <cp:lastModifiedBy>Tuppy</cp:lastModifiedBy>
  <cp:revision>10</cp:revision>
  <dcterms:created xsi:type="dcterms:W3CDTF">2011-11-08T02:00:59Z</dcterms:created>
  <dcterms:modified xsi:type="dcterms:W3CDTF">2011-11-13T23:34:59Z</dcterms:modified>
</cp:coreProperties>
</file>